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76" r:id="rId15"/>
    <p:sldId id="264" r:id="rId16"/>
    <p:sldId id="265" r:id="rId17"/>
    <p:sldId id="266" r:id="rId18"/>
    <p:sldId id="268" r:id="rId19"/>
    <p:sldId id="269" r:id="rId20"/>
    <p:sldId id="270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0E3490E-BB26-4ED8-B1A9-C14BDF5FABFF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F0F482A-FBD7-4F03-BA57-59BD0C2547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kk-KZ" sz="49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 ауытқу.</a:t>
            </a:r>
            <a:r>
              <a:rPr lang="kk-KZ" sz="4900" dirty="0">
                <a:solidFill>
                  <a:srgbClr val="30303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Сызбалық  статистикалық параметрлерін есептеу</a:t>
            </a:r>
            <a:r>
              <a:rPr lang="kk-KZ" sz="4300" dirty="0">
                <a:solidFill>
                  <a:srgbClr val="303030"/>
                </a:solidFill>
                <a:effectLst/>
              </a:rPr>
              <a:t>. </a:t>
            </a:r>
            <a:endParaRPr lang="ru-RU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140968"/>
            <a:ext cx="6912768" cy="2016225"/>
          </a:xfrm>
        </p:spPr>
        <p:txBody>
          <a:bodyPr>
            <a:normAutofit/>
          </a:bodyPr>
          <a:lstStyle/>
          <a:p>
            <a:endParaRPr lang="ru-RU" smtClean="0"/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25" y="0"/>
            <a:ext cx="1449065" cy="133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597" y="1254"/>
            <a:ext cx="1359024" cy="127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60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/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(x1, x2, x3 …..xi……xn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шаманы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6660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есептелетін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БІЗДІ ГЕНЕРАЛДЫ ЖИЫНТЫҚ ҚЫЗЫҚТЫРАДЫ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ТАҢДАМА– БҰЛ ҚАЖЕТТІ ӨЛШЕМ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шағылысады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828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М)</a:t>
            </a:r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маңайына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жуықталған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37" y="1405532"/>
            <a:ext cx="41822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610" y="1932459"/>
            <a:ext cx="166687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567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480720" cy="5314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751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14400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ru-RU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Мода (</a:t>
            </a:r>
            <a:r>
              <a:rPr lang="ru-RU" altLang="ru-RU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М</a:t>
            </a:r>
            <a:r>
              <a:rPr lang="ru-RU" altLang="ru-RU" sz="2800" b="1" i="1" baseline="-25000" dirty="0">
                <a:solidFill>
                  <a:prstClr val="black"/>
                </a:solidFill>
                <a:latin typeface="Arial" charset="0"/>
                <a:cs typeface="Arial" charset="0"/>
              </a:rPr>
              <a:t>0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) – </a:t>
            </a:r>
            <a:r>
              <a:rPr lang="kk-KZ" altLang="ru-RU" sz="2800" b="1" dirty="0">
                <a:solidFill>
                  <a:prstClr val="black"/>
                </a:solidFill>
                <a:latin typeface="Georgia"/>
              </a:rPr>
              <a:t>кездейсоқ шаманың ең жиі кездесетін мәні</a:t>
            </a:r>
            <a:endParaRPr lang="ru-RU" altLang="ru-RU" sz="28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ru-RU" alt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11  12  12  </a:t>
            </a:r>
            <a:r>
              <a:rPr lang="ru-RU" altLang="ru-RU" sz="2800" dirty="0">
                <a:solidFill>
                  <a:srgbClr val="FF3300"/>
                </a:solidFill>
                <a:latin typeface="Arial" charset="0"/>
                <a:cs typeface="Arial" charset="0"/>
              </a:rPr>
              <a:t>13  13  13</a:t>
            </a:r>
            <a:r>
              <a:rPr lang="ru-RU" alt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  14  14  15  16  16</a:t>
            </a:r>
          </a:p>
          <a:p>
            <a:pPr marL="273050" lvl="0" indent="-273050" algn="ctr" fontAlgn="base">
              <a:spcBef>
                <a:spcPts val="24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ru-RU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Медиана (</a:t>
            </a:r>
            <a:r>
              <a:rPr lang="ru-RU" altLang="ru-RU" sz="2800" b="1" i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М</a:t>
            </a:r>
            <a:r>
              <a:rPr lang="ru-RU" altLang="ru-RU" sz="2800" b="1" i="1" baseline="-25000" dirty="0" err="1">
                <a:solidFill>
                  <a:prstClr val="black"/>
                </a:solidFill>
                <a:latin typeface="Arial" charset="0"/>
                <a:cs typeface="Arial" charset="0"/>
              </a:rPr>
              <a:t>е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) –</a:t>
            </a:r>
            <a:r>
              <a:rPr lang="kk-KZ" altLang="ru-RU" sz="2800" dirty="0">
                <a:solidFill>
                  <a:prstClr val="black"/>
                </a:solidFill>
                <a:latin typeface="Georgia"/>
              </a:rPr>
              <a:t>таңдаманы қақ ортасынан бөлетін кездейсоқ шаманың мәні, арлық мәндерді ранжриленген қатарға орналастыру керек</a:t>
            </a:r>
            <a:r>
              <a:rPr lang="ru-RU" altLang="ru-RU" sz="2800" dirty="0">
                <a:solidFill>
                  <a:prstClr val="black"/>
                </a:solidFill>
                <a:latin typeface="Georgia"/>
              </a:rPr>
              <a:t> </a:t>
            </a:r>
            <a:r>
              <a:rPr lang="kk-KZ" altLang="ru-RU" sz="2800" dirty="0">
                <a:solidFill>
                  <a:prstClr val="black"/>
                </a:solidFill>
                <a:latin typeface="Georgia"/>
              </a:rPr>
              <a:t>. </a:t>
            </a:r>
            <a:endParaRPr lang="ru-RU" altLang="ru-RU" sz="2800" dirty="0">
              <a:solidFill>
                <a:prstClr val="black"/>
              </a:solidFill>
              <a:latin typeface="Georgia"/>
            </a:endParaRPr>
          </a:p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ru-RU" alt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25  28  32  34  </a:t>
            </a:r>
            <a:r>
              <a:rPr lang="ru-RU" altLang="ru-RU" sz="2800" b="1" dirty="0">
                <a:solidFill>
                  <a:srgbClr val="FF3300"/>
                </a:solidFill>
                <a:latin typeface="Arial" charset="0"/>
                <a:cs typeface="Arial" charset="0"/>
              </a:rPr>
              <a:t>38</a:t>
            </a:r>
            <a:r>
              <a:rPr lang="ru-RU" alt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  42  45  47  51 </a:t>
            </a:r>
          </a:p>
          <a:p>
            <a:pPr marL="273050" lvl="0" indent="-273050" algn="ctr" fontAlgn="base">
              <a:spcBef>
                <a:spcPts val="18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Барлық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мәндерді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өсу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немесе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кему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ретімен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орналастыру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қажет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ранжирлеу</a:t>
            </a:r>
            <a:r>
              <a:rPr lang="ru-RU" altLang="ru-RU" sz="2400" dirty="0">
                <a:solidFill>
                  <a:prstClr val="black"/>
                </a:solidFill>
                <a:latin typeface="Arial" charset="0"/>
                <a:cs typeface="Arial" charset="0"/>
              </a:rPr>
              <a:t>). </a:t>
            </a:r>
            <a:r>
              <a:rPr lang="kk-KZ" altLang="ru-RU" sz="2400" dirty="0">
                <a:solidFill>
                  <a:prstClr val="black"/>
                </a:solidFill>
                <a:latin typeface="Georgia"/>
              </a:rPr>
              <a:t>Таңдаманың </a:t>
            </a:r>
            <a:r>
              <a:rPr lang="ru-RU" altLang="ru-RU" sz="2400" dirty="0">
                <a:solidFill>
                  <a:prstClr val="black"/>
                </a:solidFill>
                <a:latin typeface="Georgia"/>
              </a:rPr>
              <a:t>50% </a:t>
            </a:r>
            <a:r>
              <a:rPr lang="kk-KZ" altLang="ru-RU" sz="2400" dirty="0">
                <a:solidFill>
                  <a:prstClr val="black"/>
                </a:solidFill>
                <a:latin typeface="Georgia"/>
              </a:rPr>
              <a:t> жоғары не төмен орналасқан мәнді көрсетеді.</a:t>
            </a:r>
            <a:endParaRPr lang="ru-RU" altLang="ru-RU" sz="2400" dirty="0">
              <a:solidFill>
                <a:prstClr val="black"/>
              </a:solidFill>
              <a:latin typeface="Georgia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56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исход 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доллар ...).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үлестірілген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61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Ортаквадраттық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590465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3089747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стандарттық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/>
              <a:t> 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AutoShape 4" descr="https://konspekta.net/lektsiiorgimg/baza11/1966750716451.files/image03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789040"/>
            <a:ext cx="684792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500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—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кезейсоқ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11" y="1507806"/>
            <a:ext cx="573805" cy="40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6" y="2049845"/>
            <a:ext cx="315401" cy="3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776" y="2077193"/>
            <a:ext cx="345183" cy="25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62" y="2497791"/>
            <a:ext cx="309208" cy="327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66" y="3140968"/>
            <a:ext cx="7475150" cy="13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511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  <a:r>
              <a:rPr lang="ru-RU" alt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Дисперсия -</a:t>
            </a:r>
            <a:r>
              <a:rPr lang="kk-KZ" altLang="ru-RU" b="1" dirty="0">
                <a:solidFill>
                  <a:prstClr val="black"/>
                </a:solidFill>
                <a:latin typeface="Georgia"/>
              </a:rPr>
              <a:t>кездейсоқ шаманың шашырау сипаттамасы, оның орташа мәнге қатысты шашырауы</a:t>
            </a:r>
            <a:endParaRPr lang="ru-RU" altLang="ru-RU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endParaRPr lang="kk-KZ" dirty="0" smtClean="0"/>
          </a:p>
          <a:p>
            <a:endParaRPr lang="kk-KZ" dirty="0"/>
          </a:p>
          <a:p>
            <a:pPr marL="109728" indent="0">
              <a:buNone/>
            </a:pPr>
            <a:endParaRPr lang="kk-KZ" dirty="0"/>
          </a:p>
          <a:p>
            <a:pPr marL="109728" indent="0">
              <a:buNone/>
            </a:pPr>
            <a:r>
              <a:rPr lang="ru-RU" dirty="0" err="1" smtClean="0"/>
              <a:t>Өкпесі</a:t>
            </a:r>
            <a:r>
              <a:rPr lang="ru-RU" dirty="0" smtClean="0"/>
              <a:t> </a:t>
            </a:r>
            <a:r>
              <a:rPr lang="ru-RU" dirty="0" err="1"/>
              <a:t>ауыратын</a:t>
            </a:r>
            <a:r>
              <a:rPr lang="ru-RU" dirty="0"/>
              <a:t> </a:t>
            </a:r>
            <a:r>
              <a:rPr lang="ru-RU" dirty="0" err="1"/>
              <a:t>пациенттердің</a:t>
            </a:r>
            <a:r>
              <a:rPr lang="ru-RU" dirty="0"/>
              <a:t> </a:t>
            </a:r>
            <a:r>
              <a:rPr lang="ru-RU" dirty="0" err="1" smtClean="0"/>
              <a:t>жасы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Шашыраудың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2881313"/>
            <a:ext cx="203835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40696"/>
            <a:ext cx="6718300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032" y="5085184"/>
            <a:ext cx="1104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5733255"/>
            <a:ext cx="2590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733255"/>
            <a:ext cx="21526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495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таңдамада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дисперсия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481138"/>
            <a:ext cx="5688632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90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Кіріспе</a:t>
            </a:r>
          </a:p>
          <a:p>
            <a:r>
              <a:rPr lang="kk-KZ" b="1" dirty="0" smtClean="0"/>
              <a:t>Негізгі бөлім</a:t>
            </a:r>
          </a:p>
          <a:p>
            <a:r>
              <a:rPr lang="kk-KZ" dirty="0" smtClean="0"/>
              <a:t>Ауытқу</a:t>
            </a:r>
          </a:p>
          <a:p>
            <a:r>
              <a:rPr lang="kk-KZ" dirty="0" smtClean="0"/>
              <a:t>Дисперсия</a:t>
            </a:r>
          </a:p>
          <a:p>
            <a:r>
              <a:rPr lang="ru-RU" dirty="0" err="1"/>
              <a:t>Шашыраудың</a:t>
            </a:r>
            <a:r>
              <a:rPr lang="ru-RU" dirty="0"/>
              <a:t> </a:t>
            </a:r>
            <a:r>
              <a:rPr lang="ru-RU" dirty="0" err="1"/>
              <a:t>статистикалық</a:t>
            </a:r>
            <a:r>
              <a:rPr lang="ru-RU" dirty="0"/>
              <a:t> </a:t>
            </a:r>
            <a:r>
              <a:rPr lang="ru-RU" dirty="0" err="1" smtClean="0"/>
              <a:t>сипаттамалры</a:t>
            </a:r>
            <a:endParaRPr lang="ru-RU" dirty="0" smtClean="0"/>
          </a:p>
          <a:p>
            <a:r>
              <a:rPr lang="kk-KZ" b="1" dirty="0" smtClean="0"/>
              <a:t>Қорытынды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Жоспар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680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29600" cy="143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715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3050" lvl="0" indent="-273050" algn="ctr" fontAlgn="base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None/>
            </a:pPr>
            <a:r>
              <a:rPr lang="kk-KZ" altLang="ru-RU" sz="2400" b="1" dirty="0">
                <a:solidFill>
                  <a:prstClr val="black"/>
                </a:solidFill>
                <a:latin typeface="Georgia"/>
              </a:rPr>
              <a:t>Кездейсоқ шаманың қалыпты бірліктерде шашырауын анықтау үшін орташа квадраттық ауытқу (стандартты ауытқу, </a:t>
            </a:r>
            <a:r>
              <a:rPr lang="en-US" altLang="ru-RU" sz="2400" b="1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en-US" altLang="ru-RU" sz="24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standart</a:t>
            </a:r>
            <a:r>
              <a:rPr lang="en-US" altLang="ru-RU" sz="2400" b="1" dirty="0">
                <a:solidFill>
                  <a:prstClr val="black"/>
                </a:solidFill>
                <a:latin typeface="Arial" charset="0"/>
                <a:cs typeface="Arial" charset="0"/>
              </a:rPr>
              <a:t> deviation SD</a:t>
            </a:r>
            <a:r>
              <a:rPr lang="kk-KZ" altLang="ru-RU" sz="2400" b="1" dirty="0">
                <a:solidFill>
                  <a:prstClr val="black"/>
                </a:solidFill>
                <a:latin typeface="Georgia"/>
              </a:rPr>
              <a:t>) шамасы қолданылады</a:t>
            </a:r>
            <a:endParaRPr lang="ru-RU" altLang="ru-RU" sz="24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endParaRPr lang="kk-KZ" dirty="0" smtClean="0"/>
          </a:p>
          <a:p>
            <a:endParaRPr lang="kk-KZ" dirty="0"/>
          </a:p>
          <a:p>
            <a:pPr marL="273050" lvl="0" indent="-273050" fontAlgn="base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</a:pPr>
            <a:r>
              <a:rPr lang="en-US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(</a:t>
            </a:r>
            <a:r>
              <a:rPr lang="ru-RU" altLang="ru-RU" dirty="0" err="1">
                <a:solidFill>
                  <a:prstClr val="black"/>
                </a:solidFill>
                <a:latin typeface="Arial" charset="0"/>
                <a:cs typeface="Arial" charset="0"/>
              </a:rPr>
              <a:t>генералды</a:t>
            </a:r>
            <a:r>
              <a:rPr lang="ru-RU" altLang="ru-RU" dirty="0">
                <a:solidFill>
                  <a:prstClr val="black"/>
                </a:solidFill>
                <a:latin typeface="Arial" charset="0"/>
                <a:cs typeface="Arial" charset="0"/>
              </a:rPr>
              <a:t> параметр – </a:t>
            </a:r>
            <a:r>
              <a:rPr lang="el-GR" altLang="ru-RU" sz="28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σ</a:t>
            </a:r>
            <a:r>
              <a:rPr lang="en-US" alt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)</a:t>
            </a:r>
            <a:endParaRPr lang="ru-RU" alt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kk-KZ" altLang="ru-RU" sz="2800" dirty="0">
                <a:solidFill>
                  <a:prstClr val="black"/>
                </a:solidFill>
                <a:latin typeface="Arial" charset="0"/>
              </a:rPr>
              <a:t>Орташа қатесі </a:t>
            </a:r>
            <a:r>
              <a:rPr lang="ru-RU" altLang="ru-RU" sz="2800" dirty="0">
                <a:solidFill>
                  <a:prstClr val="black"/>
                </a:solidFill>
                <a:latin typeface="Arial" charset="0"/>
              </a:rPr>
              <a:t>(стандарт</a:t>
            </a:r>
            <a:r>
              <a:rPr lang="kk-KZ" altLang="ru-RU" sz="2800" dirty="0">
                <a:solidFill>
                  <a:prstClr val="black"/>
                </a:solidFill>
                <a:latin typeface="Arial" charset="0"/>
              </a:rPr>
              <a:t>ты</a:t>
            </a:r>
            <a:r>
              <a:rPr lang="ru-RU" altLang="ru-RU" sz="280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kk-KZ" altLang="ru-RU" sz="2800" dirty="0">
                <a:solidFill>
                  <a:prstClr val="black"/>
                </a:solidFill>
                <a:latin typeface="Arial" charset="0"/>
              </a:rPr>
              <a:t> – таңдама көрсеткіштің (статистика) оның генеральды параметрінен ауытқу шамасы</a:t>
            </a:r>
            <a:r>
              <a:rPr lang="en-US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, </a:t>
            </a:r>
            <a:r>
              <a:rPr lang="kk-KZ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(</a:t>
            </a:r>
            <a:r>
              <a:rPr lang="en-US" altLang="ru-RU" sz="28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standart</a:t>
            </a:r>
            <a:r>
              <a:rPr lang="en-US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 error SE</a:t>
            </a:r>
            <a:r>
              <a:rPr lang="ru-RU" alt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)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Шашыраудың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3176588"/>
            <a:ext cx="1723628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117" y="5885687"/>
            <a:ext cx="1867644" cy="721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299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altLang="ru-RU" sz="2800" dirty="0">
                <a:solidFill>
                  <a:prstClr val="black"/>
                </a:solidFill>
                <a:effectLst/>
                <a:latin typeface="Georgia"/>
              </a:rPr>
              <a:t>Берілгендердің шашырауына байланысты өлшеу сапасында </a:t>
            </a:r>
            <a:r>
              <a:rPr lang="kk-KZ" altLang="ru-RU" sz="2800" i="1" dirty="0">
                <a:solidFill>
                  <a:prstClr val="black"/>
                </a:solidFill>
                <a:effectLst/>
                <a:latin typeface="Georgia"/>
              </a:rPr>
              <a:t>вариация коэффициентін</a:t>
            </a:r>
            <a:r>
              <a:rPr lang="kk-KZ" altLang="ru-RU" sz="2800" dirty="0">
                <a:solidFill>
                  <a:prstClr val="black"/>
                </a:solidFill>
                <a:effectLst/>
                <a:latin typeface="Georgia"/>
              </a:rPr>
              <a:t> </a:t>
            </a:r>
            <a:r>
              <a:rPr lang="kk-KZ" altLang="ru-RU" sz="2800" dirty="0" smtClean="0">
                <a:solidFill>
                  <a:prstClr val="black"/>
                </a:solidFill>
                <a:effectLst/>
                <a:latin typeface="Georgia"/>
              </a:rPr>
              <a:t>қолданады</a:t>
            </a:r>
            <a:endParaRPr lang="ru-RU" sz="28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2304488" cy="86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636912"/>
            <a:ext cx="8208912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400" dirty="0" err="1">
                <a:solidFill>
                  <a:prstClr val="black"/>
                </a:solidFill>
                <a:latin typeface="Georgia"/>
              </a:rPr>
              <a:t>Өлшеу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бірліктері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әр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түрлі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екі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немесе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оданда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көп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белгілердің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шашырауын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салыстыру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үшін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қолданады</a:t>
            </a:r>
            <a:endParaRPr lang="ru-RU" sz="2400" dirty="0">
              <a:solidFill>
                <a:prstClr val="black"/>
              </a:solidFill>
              <a:latin typeface="Georgia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400" dirty="0" err="1">
                <a:solidFill>
                  <a:prstClr val="black"/>
                </a:solidFill>
                <a:latin typeface="Georgia"/>
              </a:rPr>
              <a:t>Ол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жиынтықтың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біртектілігі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туралы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айтуға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мүмкіндік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береді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: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16349"/>
              </a:buClr>
              <a:buSzPct val="85000"/>
              <a:defRPr/>
            </a:pPr>
            <a:r>
              <a:rPr lang="en-US" sz="2400" dirty="0">
                <a:solidFill>
                  <a:prstClr val="black"/>
                </a:solidFill>
                <a:latin typeface="Georgia"/>
              </a:rPr>
              <a:t>V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% ≤ 33%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кезінде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жиынтықты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біртекті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деп</a:t>
            </a:r>
            <a:r>
              <a:rPr lang="ru-RU" sz="2400" dirty="0">
                <a:solidFill>
                  <a:prstClr val="black"/>
                </a:solidFill>
                <a:latin typeface="Georgia"/>
              </a:rPr>
              <a:t> </a:t>
            </a:r>
            <a:r>
              <a:rPr lang="ru-RU" sz="2400" dirty="0" err="1">
                <a:solidFill>
                  <a:prstClr val="black"/>
                </a:solidFill>
                <a:latin typeface="Georgia"/>
              </a:rPr>
              <a:t>санаймыз</a:t>
            </a:r>
            <a:endParaRPr lang="ru-RU" sz="2400" dirty="0">
              <a:solidFill>
                <a:prstClr val="black"/>
              </a:solidFill>
              <a:latin typeface="Georgia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31" y="4869160"/>
            <a:ext cx="8510587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113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1262"/>
            <a:ext cx="7416824" cy="453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1086"/>
            <a:ext cx="7812360" cy="124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92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ұйғарымды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ұйғарымды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Қорытынды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51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қаншалықты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ерекшелетінін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мінездемесі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33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«- 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алынбайды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галлонға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миляда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киллограммда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effectLst/>
              </a:rPr>
              <a:t>Ауытқу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0008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мысалдағыдай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5,5 ; 5,5; 5,5; 5,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х=5,5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S=0-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жиынтықтағы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мәндердің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өзгерушілікке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ұшырамайтынын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көреміз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effectLst/>
              </a:rPr>
              <a:t>Мысал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994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есеептеу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амалдарды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1.Мәліметтер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орташасын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n-1-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дисперсия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Квадрат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түбірін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табу. Осы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1243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(стандартное отклонение генеральной совокупности)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әрпімен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(обобщение)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қолданамыз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әрпімен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6055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есептегенде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n-1-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жиынтықтың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негіздемей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анықталмаған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негізделіп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есептейді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ауытқуды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дәрежеге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келтірсек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дисперсияны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1598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895004" cy="296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60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</TotalTime>
  <Words>787</Words>
  <Application>Microsoft Office PowerPoint</Application>
  <PresentationFormat>Экран (4:3)</PresentationFormat>
  <Paragraphs>73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Georgia</vt:lpstr>
      <vt:lpstr>Lucida Sans Unicode</vt:lpstr>
      <vt:lpstr>Times New Roman</vt:lpstr>
      <vt:lpstr>Verdana</vt:lpstr>
      <vt:lpstr>Wingdings 2</vt:lpstr>
      <vt:lpstr>Wingdings 3</vt:lpstr>
      <vt:lpstr>Открытая</vt:lpstr>
      <vt:lpstr>Стандартты ауытқу. Сызбалық  статистикалық параметрлерін есептеу. </vt:lpstr>
      <vt:lpstr>Жоспар </vt:lpstr>
      <vt:lpstr>Кіріспе</vt:lpstr>
      <vt:lpstr>Ауытқу</vt:lpstr>
      <vt:lpstr>Мысал</vt:lpstr>
      <vt:lpstr>Презентация PowerPoint</vt:lpstr>
      <vt:lpstr>Презентация PowerPoint</vt:lpstr>
      <vt:lpstr>Презентация PowerPoint</vt:lpstr>
      <vt:lpstr>Бірнеше топ адамдар бойларын қалай сипаттауға болады?</vt:lpstr>
      <vt:lpstr>Презентация PowerPoint</vt:lpstr>
      <vt:lpstr>Презентация PowerPoint</vt:lpstr>
      <vt:lpstr>Жағдайдың статистикалық сипаттамалары </vt:lpstr>
      <vt:lpstr>Презентация PowerPoint</vt:lpstr>
      <vt:lpstr>Презентация PowerPoint</vt:lpstr>
      <vt:lpstr>Дисперсия</vt:lpstr>
      <vt:lpstr>Ортаквадраттық ауытқу:</vt:lpstr>
      <vt:lpstr>Презентация PowerPoint</vt:lpstr>
      <vt:lpstr>Шашыраудың статистикалық сипаттамалры </vt:lpstr>
      <vt:lpstr>Қандай таңдамада дисперсия үлкен?</vt:lpstr>
      <vt:lpstr>Презентация PowerPoint</vt:lpstr>
      <vt:lpstr>Шашыраудың статистикалық сипаттамалры </vt:lpstr>
      <vt:lpstr>Берілгендердің шашырауына байланысты өлшеу сапасында вариация коэффициентін қолданады</vt:lpstr>
      <vt:lpstr>Презентация PowerPoint</vt:lpstr>
      <vt:lpstr>Қорытынды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Сызбалық  статистикалық параметрлерін есептеу. Стандартты ауытқу</dc:title>
  <dc:creator>User</dc:creator>
  <cp:lastModifiedBy>Уалиева Алия</cp:lastModifiedBy>
  <cp:revision>9</cp:revision>
  <dcterms:created xsi:type="dcterms:W3CDTF">2018-09-24T14:33:17Z</dcterms:created>
  <dcterms:modified xsi:type="dcterms:W3CDTF">2020-01-15T07:19:28Z</dcterms:modified>
</cp:coreProperties>
</file>